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7" r:id="rId4"/>
    <p:sldId id="259" r:id="rId5"/>
    <p:sldId id="258" r:id="rId6"/>
    <p:sldId id="273" r:id="rId7"/>
    <p:sldId id="263" r:id="rId8"/>
    <p:sldId id="274" r:id="rId9"/>
    <p:sldId id="264" r:id="rId10"/>
    <p:sldId id="275" r:id="rId11"/>
    <p:sldId id="267" r:id="rId12"/>
    <p:sldId id="265" r:id="rId13"/>
    <p:sldId id="266" r:id="rId14"/>
    <p:sldId id="277" r:id="rId15"/>
    <p:sldId id="279" r:id="rId16"/>
    <p:sldId id="280" r:id="rId17"/>
    <p:sldId id="281" r:id="rId18"/>
    <p:sldId id="276" r:id="rId19"/>
    <p:sldId id="278" r:id="rId20"/>
    <p:sldId id="268" r:id="rId21"/>
    <p:sldId id="282" r:id="rId22"/>
    <p:sldId id="283" r:id="rId23"/>
    <p:sldId id="284" r:id="rId24"/>
    <p:sldId id="27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DD8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3400" autoAdjust="0"/>
  </p:normalViewPr>
  <p:slideViewPr>
    <p:cSldViewPr snapToGrid="0">
      <p:cViewPr>
        <p:scale>
          <a:sx n="60" d="100"/>
          <a:sy n="60" d="100"/>
        </p:scale>
        <p:origin x="90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C6504D-69AA-495B-A2C5-59D279C2383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3BDE4B4-C4D1-4784-BEFA-46A299A381A1}">
      <dgm:prSet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MY" sz="2400" dirty="0">
              <a:solidFill>
                <a:schemeClr val="tx1"/>
              </a:solidFill>
            </a:rPr>
            <a:t>Lack of access/Lack of information</a:t>
          </a:r>
          <a:endParaRPr lang="en-US" sz="2400" dirty="0">
            <a:solidFill>
              <a:schemeClr val="tx1"/>
            </a:solidFill>
          </a:endParaRPr>
        </a:p>
      </dgm:t>
    </dgm:pt>
    <dgm:pt modelId="{84028427-C9AB-4B1B-BBBD-338549AA57D1}" type="parTrans" cxnId="{3A865681-025E-4886-BA9C-E810105DF02F}">
      <dgm:prSet/>
      <dgm:spPr/>
      <dgm:t>
        <a:bodyPr/>
        <a:lstStyle/>
        <a:p>
          <a:endParaRPr lang="en-US" sz="2400"/>
        </a:p>
      </dgm:t>
    </dgm:pt>
    <dgm:pt modelId="{44B2E3B0-9908-45E8-9344-6CDA2534D12A}" type="sibTrans" cxnId="{3A865681-025E-4886-BA9C-E810105DF02F}">
      <dgm:prSet/>
      <dgm:spPr/>
      <dgm:t>
        <a:bodyPr/>
        <a:lstStyle/>
        <a:p>
          <a:endParaRPr lang="en-US" sz="2400"/>
        </a:p>
      </dgm:t>
    </dgm:pt>
    <dgm:pt modelId="{E837AAF9-4B77-4CF8-BD05-512D001716F7}">
      <dgm:prSet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MY" sz="2400" dirty="0">
              <a:solidFill>
                <a:schemeClr val="tx1"/>
              </a:solidFill>
            </a:rPr>
            <a:t>Lack of self awareness/</a:t>
          </a:r>
          <a:r>
            <a:rPr lang="en-MY" sz="2400" b="0" i="0" dirty="0">
              <a:solidFill>
                <a:schemeClr val="tx1"/>
              </a:solidFill>
            </a:rPr>
            <a:t>Under-diagnosed </a:t>
          </a:r>
          <a:endParaRPr lang="en-US" sz="2400" dirty="0">
            <a:solidFill>
              <a:schemeClr val="tx1"/>
            </a:solidFill>
          </a:endParaRPr>
        </a:p>
      </dgm:t>
    </dgm:pt>
    <dgm:pt modelId="{3736CC4C-C330-4BA8-AD56-C61E0EB4D658}" type="parTrans" cxnId="{5ACB53D2-DDB3-4586-BBD0-4B2F670A3FF6}">
      <dgm:prSet/>
      <dgm:spPr/>
      <dgm:t>
        <a:bodyPr/>
        <a:lstStyle/>
        <a:p>
          <a:endParaRPr lang="en-US" sz="2400"/>
        </a:p>
      </dgm:t>
    </dgm:pt>
    <dgm:pt modelId="{38FCD43E-5463-4651-8862-7E0B2BD00801}" type="sibTrans" cxnId="{5ACB53D2-DDB3-4586-BBD0-4B2F670A3FF6}">
      <dgm:prSet/>
      <dgm:spPr/>
      <dgm:t>
        <a:bodyPr/>
        <a:lstStyle/>
        <a:p>
          <a:endParaRPr lang="en-US" sz="2400"/>
        </a:p>
      </dgm:t>
    </dgm:pt>
    <dgm:pt modelId="{A8E341EA-FA72-4D47-B1E5-89D70D032720}">
      <dgm:prSet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MY" sz="2400" dirty="0">
              <a:solidFill>
                <a:schemeClr val="tx1"/>
              </a:solidFill>
            </a:rPr>
            <a:t>Negative stigma</a:t>
          </a:r>
          <a:endParaRPr lang="en-US" sz="2400" dirty="0">
            <a:solidFill>
              <a:schemeClr val="tx1"/>
            </a:solidFill>
          </a:endParaRPr>
        </a:p>
      </dgm:t>
    </dgm:pt>
    <dgm:pt modelId="{98F510ED-8B31-48BD-AF16-6AFC2F72C6E4}" type="sibTrans" cxnId="{597F1B42-A478-45CA-AAC6-E2A0FE4B49BA}">
      <dgm:prSet/>
      <dgm:spPr/>
      <dgm:t>
        <a:bodyPr/>
        <a:lstStyle/>
        <a:p>
          <a:endParaRPr lang="en-US" sz="2400"/>
        </a:p>
      </dgm:t>
    </dgm:pt>
    <dgm:pt modelId="{625F14E5-A23F-4A19-9334-B39EAA78F7D6}" type="parTrans" cxnId="{597F1B42-A478-45CA-AAC6-E2A0FE4B49BA}">
      <dgm:prSet/>
      <dgm:spPr/>
      <dgm:t>
        <a:bodyPr/>
        <a:lstStyle/>
        <a:p>
          <a:endParaRPr lang="en-US" sz="2400"/>
        </a:p>
      </dgm:t>
    </dgm:pt>
    <dgm:pt modelId="{1FB1BA24-8C56-4707-8B3D-3EE4C0EEB6B0}">
      <dgm:prSet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MY" sz="2400" dirty="0">
              <a:solidFill>
                <a:schemeClr val="tx1"/>
              </a:solidFill>
            </a:rPr>
            <a:t>Expensive</a:t>
          </a:r>
          <a:endParaRPr lang="en-US" sz="2400" dirty="0">
            <a:solidFill>
              <a:schemeClr val="tx1"/>
            </a:solidFill>
          </a:endParaRPr>
        </a:p>
      </dgm:t>
    </dgm:pt>
    <dgm:pt modelId="{10E80432-0C71-4930-AA12-72F11FF8F874}" type="sibTrans" cxnId="{43B8A4E9-E5EF-413F-9516-ECA6A4CEDC00}">
      <dgm:prSet/>
      <dgm:spPr/>
      <dgm:t>
        <a:bodyPr/>
        <a:lstStyle/>
        <a:p>
          <a:endParaRPr lang="en-US" sz="2400"/>
        </a:p>
      </dgm:t>
    </dgm:pt>
    <dgm:pt modelId="{21A45D26-F960-4B9B-A46D-3BFC83228E54}" type="parTrans" cxnId="{43B8A4E9-E5EF-413F-9516-ECA6A4CEDC00}">
      <dgm:prSet/>
      <dgm:spPr/>
      <dgm:t>
        <a:bodyPr/>
        <a:lstStyle/>
        <a:p>
          <a:endParaRPr lang="en-US" sz="2400"/>
        </a:p>
      </dgm:t>
    </dgm:pt>
    <dgm:pt modelId="{22925D0B-1C2D-4C3B-87A9-9F080862DBF5}" type="pres">
      <dgm:prSet presAssocID="{ADC6504D-69AA-495B-A2C5-59D279C23838}" presName="linear" presStyleCnt="0">
        <dgm:presLayoutVars>
          <dgm:animLvl val="lvl"/>
          <dgm:resizeHandles val="exact"/>
        </dgm:presLayoutVars>
      </dgm:prSet>
      <dgm:spPr/>
    </dgm:pt>
    <dgm:pt modelId="{8BEDFF17-7C95-4BC0-BD12-A73CEB15D87D}" type="pres">
      <dgm:prSet presAssocID="{1FB1BA24-8C56-4707-8B3D-3EE4C0EEB6B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FD2AB04-B668-4CB6-A41B-6889DA3F3F4F}" type="pres">
      <dgm:prSet presAssocID="{10E80432-0C71-4930-AA12-72F11FF8F874}" presName="spacer" presStyleCnt="0"/>
      <dgm:spPr/>
    </dgm:pt>
    <dgm:pt modelId="{87C607F5-B503-4F83-91A0-2172C3A5112C}" type="pres">
      <dgm:prSet presAssocID="{A8E341EA-FA72-4D47-B1E5-89D70D03272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C22CD31-E950-45AF-B095-444B4B89186B}" type="pres">
      <dgm:prSet presAssocID="{98F510ED-8B31-48BD-AF16-6AFC2F72C6E4}" presName="spacer" presStyleCnt="0"/>
      <dgm:spPr/>
    </dgm:pt>
    <dgm:pt modelId="{F3C15363-8296-49FE-8A73-720A35B1E956}" type="pres">
      <dgm:prSet presAssocID="{53BDE4B4-C4D1-4784-BEFA-46A299A381A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18D2740-94A6-4FAC-8B57-C87414811C75}" type="pres">
      <dgm:prSet presAssocID="{44B2E3B0-9908-45E8-9344-6CDA2534D12A}" presName="spacer" presStyleCnt="0"/>
      <dgm:spPr/>
    </dgm:pt>
    <dgm:pt modelId="{8984163B-0CA9-4EE3-9FF0-F3FE19DF4B24}" type="pres">
      <dgm:prSet presAssocID="{E837AAF9-4B77-4CF8-BD05-512D001716F7}" presName="parentText" presStyleLbl="node1" presStyleIdx="3" presStyleCnt="4" custLinFactNeighborX="-11022" custLinFactNeighborY="77046">
        <dgm:presLayoutVars>
          <dgm:chMax val="0"/>
          <dgm:bulletEnabled val="1"/>
        </dgm:presLayoutVars>
      </dgm:prSet>
      <dgm:spPr/>
    </dgm:pt>
  </dgm:ptLst>
  <dgm:cxnLst>
    <dgm:cxn modelId="{F3306D03-F0DC-4C0D-9DD7-37ADEF588245}" type="presOf" srcId="{1FB1BA24-8C56-4707-8B3D-3EE4C0EEB6B0}" destId="{8BEDFF17-7C95-4BC0-BD12-A73CEB15D87D}" srcOrd="0" destOrd="0" presId="urn:microsoft.com/office/officeart/2005/8/layout/vList2"/>
    <dgm:cxn modelId="{C262F527-9992-4F0B-9003-E29632952F30}" type="presOf" srcId="{A8E341EA-FA72-4D47-B1E5-89D70D032720}" destId="{87C607F5-B503-4F83-91A0-2172C3A5112C}" srcOrd="0" destOrd="0" presId="urn:microsoft.com/office/officeart/2005/8/layout/vList2"/>
    <dgm:cxn modelId="{597F1B42-A478-45CA-AAC6-E2A0FE4B49BA}" srcId="{ADC6504D-69AA-495B-A2C5-59D279C23838}" destId="{A8E341EA-FA72-4D47-B1E5-89D70D032720}" srcOrd="1" destOrd="0" parTransId="{625F14E5-A23F-4A19-9334-B39EAA78F7D6}" sibTransId="{98F510ED-8B31-48BD-AF16-6AFC2F72C6E4}"/>
    <dgm:cxn modelId="{8EC5D866-740F-4859-A839-53C4BF2E6CF2}" type="presOf" srcId="{E837AAF9-4B77-4CF8-BD05-512D001716F7}" destId="{8984163B-0CA9-4EE3-9FF0-F3FE19DF4B24}" srcOrd="0" destOrd="0" presId="urn:microsoft.com/office/officeart/2005/8/layout/vList2"/>
    <dgm:cxn modelId="{B90EA375-5075-47F4-8B45-A66434F1A731}" type="presOf" srcId="{53BDE4B4-C4D1-4784-BEFA-46A299A381A1}" destId="{F3C15363-8296-49FE-8A73-720A35B1E956}" srcOrd="0" destOrd="0" presId="urn:microsoft.com/office/officeart/2005/8/layout/vList2"/>
    <dgm:cxn modelId="{3A865681-025E-4886-BA9C-E810105DF02F}" srcId="{ADC6504D-69AA-495B-A2C5-59D279C23838}" destId="{53BDE4B4-C4D1-4784-BEFA-46A299A381A1}" srcOrd="2" destOrd="0" parTransId="{84028427-C9AB-4B1B-BBBD-338549AA57D1}" sibTransId="{44B2E3B0-9908-45E8-9344-6CDA2534D12A}"/>
    <dgm:cxn modelId="{5ACB53D2-DDB3-4586-BBD0-4B2F670A3FF6}" srcId="{ADC6504D-69AA-495B-A2C5-59D279C23838}" destId="{E837AAF9-4B77-4CF8-BD05-512D001716F7}" srcOrd="3" destOrd="0" parTransId="{3736CC4C-C330-4BA8-AD56-C61E0EB4D658}" sibTransId="{38FCD43E-5463-4651-8862-7E0B2BD00801}"/>
    <dgm:cxn modelId="{444B7FDD-3F62-4A89-9E9E-608F1017700B}" type="presOf" srcId="{ADC6504D-69AA-495B-A2C5-59D279C23838}" destId="{22925D0B-1C2D-4C3B-87A9-9F080862DBF5}" srcOrd="0" destOrd="0" presId="urn:microsoft.com/office/officeart/2005/8/layout/vList2"/>
    <dgm:cxn modelId="{43B8A4E9-E5EF-413F-9516-ECA6A4CEDC00}" srcId="{ADC6504D-69AA-495B-A2C5-59D279C23838}" destId="{1FB1BA24-8C56-4707-8B3D-3EE4C0EEB6B0}" srcOrd="0" destOrd="0" parTransId="{21A45D26-F960-4B9B-A46D-3BFC83228E54}" sibTransId="{10E80432-0C71-4930-AA12-72F11FF8F874}"/>
    <dgm:cxn modelId="{599EC1AD-AC8C-4A97-82C3-484FB87CDE5E}" type="presParOf" srcId="{22925D0B-1C2D-4C3B-87A9-9F080862DBF5}" destId="{8BEDFF17-7C95-4BC0-BD12-A73CEB15D87D}" srcOrd="0" destOrd="0" presId="urn:microsoft.com/office/officeart/2005/8/layout/vList2"/>
    <dgm:cxn modelId="{9E9DB8D2-B632-4A00-A739-C80582E0DE91}" type="presParOf" srcId="{22925D0B-1C2D-4C3B-87A9-9F080862DBF5}" destId="{BFD2AB04-B668-4CB6-A41B-6889DA3F3F4F}" srcOrd="1" destOrd="0" presId="urn:microsoft.com/office/officeart/2005/8/layout/vList2"/>
    <dgm:cxn modelId="{DA0B52D9-AFE2-4FEC-A8B4-B79CAF63942E}" type="presParOf" srcId="{22925D0B-1C2D-4C3B-87A9-9F080862DBF5}" destId="{87C607F5-B503-4F83-91A0-2172C3A5112C}" srcOrd="2" destOrd="0" presId="urn:microsoft.com/office/officeart/2005/8/layout/vList2"/>
    <dgm:cxn modelId="{392F4FF7-2166-454A-98E7-6D059FF713A5}" type="presParOf" srcId="{22925D0B-1C2D-4C3B-87A9-9F080862DBF5}" destId="{6C22CD31-E950-45AF-B095-444B4B89186B}" srcOrd="3" destOrd="0" presId="urn:microsoft.com/office/officeart/2005/8/layout/vList2"/>
    <dgm:cxn modelId="{7D57DAAA-66A2-40D2-B78A-755FC1875AF6}" type="presParOf" srcId="{22925D0B-1C2D-4C3B-87A9-9F080862DBF5}" destId="{F3C15363-8296-49FE-8A73-720A35B1E956}" srcOrd="4" destOrd="0" presId="urn:microsoft.com/office/officeart/2005/8/layout/vList2"/>
    <dgm:cxn modelId="{58C5727C-47E3-41DB-B82F-C6CF4A970A18}" type="presParOf" srcId="{22925D0B-1C2D-4C3B-87A9-9F080862DBF5}" destId="{E18D2740-94A6-4FAC-8B57-C87414811C75}" srcOrd="5" destOrd="0" presId="urn:microsoft.com/office/officeart/2005/8/layout/vList2"/>
    <dgm:cxn modelId="{229F0AD6-703E-4C46-81C3-32F2BDCCA906}" type="presParOf" srcId="{22925D0B-1C2D-4C3B-87A9-9F080862DBF5}" destId="{8984163B-0CA9-4EE3-9FF0-F3FE19DF4B24}" srcOrd="6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C6504D-69AA-495B-A2C5-59D279C2383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3BDE4B4-C4D1-4784-BEFA-46A299A381A1}">
      <dgm:prSet custT="1"/>
      <dgm:spPr>
        <a:solidFill>
          <a:srgbClr val="FFFF99"/>
        </a:solidFill>
      </dgm:spPr>
      <dgm:t>
        <a:bodyPr/>
        <a:lstStyle/>
        <a:p>
          <a:r>
            <a:rPr lang="en-MY" sz="2400" dirty="0">
              <a:solidFill>
                <a:schemeClr val="tx1"/>
              </a:solidFill>
            </a:rPr>
            <a:t>Make mental healthcare more accessible</a:t>
          </a:r>
          <a:endParaRPr lang="en-US" sz="2400" dirty="0">
            <a:solidFill>
              <a:schemeClr val="tx1"/>
            </a:solidFill>
          </a:endParaRPr>
        </a:p>
      </dgm:t>
    </dgm:pt>
    <dgm:pt modelId="{84028427-C9AB-4B1B-BBBD-338549AA57D1}" type="parTrans" cxnId="{3A865681-025E-4886-BA9C-E810105DF02F}">
      <dgm:prSet/>
      <dgm:spPr/>
      <dgm:t>
        <a:bodyPr/>
        <a:lstStyle/>
        <a:p>
          <a:endParaRPr lang="en-US" sz="2400">
            <a:solidFill>
              <a:schemeClr val="tx1"/>
            </a:solidFill>
          </a:endParaRPr>
        </a:p>
      </dgm:t>
    </dgm:pt>
    <dgm:pt modelId="{44B2E3B0-9908-45E8-9344-6CDA2534D12A}" type="sibTrans" cxnId="{3A865681-025E-4886-BA9C-E810105DF02F}">
      <dgm:prSet/>
      <dgm:spPr/>
      <dgm:t>
        <a:bodyPr/>
        <a:lstStyle/>
        <a:p>
          <a:endParaRPr lang="en-US" sz="2400">
            <a:solidFill>
              <a:schemeClr val="tx1"/>
            </a:solidFill>
          </a:endParaRPr>
        </a:p>
      </dgm:t>
    </dgm:pt>
    <dgm:pt modelId="{E837AAF9-4B77-4CF8-BD05-512D001716F7}">
      <dgm:prSet custT="1"/>
      <dgm:spPr>
        <a:solidFill>
          <a:srgbClr val="FFFF99"/>
        </a:solidFill>
      </dgm:spPr>
      <dgm:t>
        <a:bodyPr/>
        <a:lstStyle/>
        <a:p>
          <a:r>
            <a:rPr lang="en-MY" sz="2400" b="0" i="0" dirty="0">
              <a:solidFill>
                <a:schemeClr val="tx1"/>
              </a:solidFill>
            </a:rPr>
            <a:t>Build resilience</a:t>
          </a:r>
          <a:endParaRPr lang="en-US" sz="2400" dirty="0">
            <a:solidFill>
              <a:schemeClr val="tx1"/>
            </a:solidFill>
          </a:endParaRPr>
        </a:p>
      </dgm:t>
    </dgm:pt>
    <dgm:pt modelId="{3736CC4C-C330-4BA8-AD56-C61E0EB4D658}" type="parTrans" cxnId="{5ACB53D2-DDB3-4586-BBD0-4B2F670A3FF6}">
      <dgm:prSet/>
      <dgm:spPr/>
      <dgm:t>
        <a:bodyPr/>
        <a:lstStyle/>
        <a:p>
          <a:endParaRPr lang="en-US" sz="2400">
            <a:solidFill>
              <a:schemeClr val="tx1"/>
            </a:solidFill>
          </a:endParaRPr>
        </a:p>
      </dgm:t>
    </dgm:pt>
    <dgm:pt modelId="{38FCD43E-5463-4651-8862-7E0B2BD00801}" type="sibTrans" cxnId="{5ACB53D2-DDB3-4586-BBD0-4B2F670A3FF6}">
      <dgm:prSet/>
      <dgm:spPr/>
      <dgm:t>
        <a:bodyPr/>
        <a:lstStyle/>
        <a:p>
          <a:endParaRPr lang="en-US" sz="2400">
            <a:solidFill>
              <a:schemeClr val="tx1"/>
            </a:solidFill>
          </a:endParaRPr>
        </a:p>
      </dgm:t>
    </dgm:pt>
    <dgm:pt modelId="{A8E341EA-FA72-4D47-B1E5-89D70D032720}">
      <dgm:prSet custT="1"/>
      <dgm:spPr>
        <a:solidFill>
          <a:srgbClr val="FFFF99"/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91440" tIns="91440" rIns="91440" bIns="91440" numCol="1" spcCol="1270" anchor="ctr" anchorCtr="0"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Raise Community Awareness</a:t>
          </a:r>
          <a:endParaRPr lang="en-US" sz="2400" kern="1200" dirty="0">
            <a:solidFill>
              <a:prstClr val="black"/>
            </a:solidFill>
            <a:latin typeface="Calibri" panose="020F0502020204030204"/>
            <a:ea typeface="+mn-ea"/>
            <a:cs typeface="+mn-cs"/>
          </a:endParaRPr>
        </a:p>
      </dgm:t>
    </dgm:pt>
    <dgm:pt modelId="{98F510ED-8B31-48BD-AF16-6AFC2F72C6E4}" type="sibTrans" cxnId="{597F1B42-A478-45CA-AAC6-E2A0FE4B49BA}">
      <dgm:prSet/>
      <dgm:spPr/>
      <dgm:t>
        <a:bodyPr/>
        <a:lstStyle/>
        <a:p>
          <a:endParaRPr lang="en-US" sz="2400">
            <a:solidFill>
              <a:schemeClr val="tx1"/>
            </a:solidFill>
          </a:endParaRPr>
        </a:p>
      </dgm:t>
    </dgm:pt>
    <dgm:pt modelId="{625F14E5-A23F-4A19-9334-B39EAA78F7D6}" type="parTrans" cxnId="{597F1B42-A478-45CA-AAC6-E2A0FE4B49BA}">
      <dgm:prSet/>
      <dgm:spPr/>
      <dgm:t>
        <a:bodyPr/>
        <a:lstStyle/>
        <a:p>
          <a:endParaRPr lang="en-US" sz="2400">
            <a:solidFill>
              <a:schemeClr val="tx1"/>
            </a:solidFill>
          </a:endParaRPr>
        </a:p>
      </dgm:t>
    </dgm:pt>
    <dgm:pt modelId="{1FB1BA24-8C56-4707-8B3D-3EE4C0EEB6B0}">
      <dgm:prSet custT="1"/>
      <dgm:spPr>
        <a:solidFill>
          <a:srgbClr val="FFFF99"/>
        </a:solidFill>
      </dgm:spPr>
      <dgm:t>
        <a:bodyPr/>
        <a:lstStyle/>
        <a:p>
          <a:r>
            <a:rPr lang="en-MY" sz="2400" dirty="0">
              <a:solidFill>
                <a:schemeClr val="tx1"/>
              </a:solidFill>
            </a:rPr>
            <a:t>Make mental healthcare more affordable</a:t>
          </a:r>
          <a:endParaRPr lang="en-US" sz="2400" dirty="0">
            <a:solidFill>
              <a:schemeClr val="tx1"/>
            </a:solidFill>
          </a:endParaRPr>
        </a:p>
      </dgm:t>
    </dgm:pt>
    <dgm:pt modelId="{10E80432-0C71-4930-AA12-72F11FF8F874}" type="sibTrans" cxnId="{43B8A4E9-E5EF-413F-9516-ECA6A4CEDC00}">
      <dgm:prSet/>
      <dgm:spPr/>
      <dgm:t>
        <a:bodyPr/>
        <a:lstStyle/>
        <a:p>
          <a:endParaRPr lang="en-US" sz="2400">
            <a:solidFill>
              <a:schemeClr val="tx1"/>
            </a:solidFill>
          </a:endParaRPr>
        </a:p>
      </dgm:t>
    </dgm:pt>
    <dgm:pt modelId="{21A45D26-F960-4B9B-A46D-3BFC83228E54}" type="parTrans" cxnId="{43B8A4E9-E5EF-413F-9516-ECA6A4CEDC00}">
      <dgm:prSet/>
      <dgm:spPr/>
      <dgm:t>
        <a:bodyPr/>
        <a:lstStyle/>
        <a:p>
          <a:endParaRPr lang="en-US" sz="2400">
            <a:solidFill>
              <a:schemeClr val="tx1"/>
            </a:solidFill>
          </a:endParaRPr>
        </a:p>
      </dgm:t>
    </dgm:pt>
    <dgm:pt modelId="{22925D0B-1C2D-4C3B-87A9-9F080862DBF5}" type="pres">
      <dgm:prSet presAssocID="{ADC6504D-69AA-495B-A2C5-59D279C23838}" presName="linear" presStyleCnt="0">
        <dgm:presLayoutVars>
          <dgm:animLvl val="lvl"/>
          <dgm:resizeHandles val="exact"/>
        </dgm:presLayoutVars>
      </dgm:prSet>
      <dgm:spPr/>
    </dgm:pt>
    <dgm:pt modelId="{8BEDFF17-7C95-4BC0-BD12-A73CEB15D87D}" type="pres">
      <dgm:prSet presAssocID="{1FB1BA24-8C56-4707-8B3D-3EE4C0EEB6B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FD2AB04-B668-4CB6-A41B-6889DA3F3F4F}" type="pres">
      <dgm:prSet presAssocID="{10E80432-0C71-4930-AA12-72F11FF8F874}" presName="spacer" presStyleCnt="0"/>
      <dgm:spPr/>
    </dgm:pt>
    <dgm:pt modelId="{87C607F5-B503-4F83-91A0-2172C3A5112C}" type="pres">
      <dgm:prSet presAssocID="{A8E341EA-FA72-4D47-B1E5-89D70D032720}" presName="parentText" presStyleLbl="node1" presStyleIdx="1" presStyleCnt="4">
        <dgm:presLayoutVars>
          <dgm:chMax val="0"/>
          <dgm:bulletEnabled val="1"/>
        </dgm:presLayoutVars>
      </dgm:prSet>
      <dgm:spPr>
        <a:xfrm>
          <a:off x="0" y="686581"/>
          <a:ext cx="5565744" cy="580320"/>
        </a:xfrm>
        <a:prstGeom prst="roundRect">
          <a:avLst/>
        </a:prstGeom>
      </dgm:spPr>
    </dgm:pt>
    <dgm:pt modelId="{6C22CD31-E950-45AF-B095-444B4B89186B}" type="pres">
      <dgm:prSet presAssocID="{98F510ED-8B31-48BD-AF16-6AFC2F72C6E4}" presName="spacer" presStyleCnt="0"/>
      <dgm:spPr/>
    </dgm:pt>
    <dgm:pt modelId="{F3C15363-8296-49FE-8A73-720A35B1E956}" type="pres">
      <dgm:prSet presAssocID="{53BDE4B4-C4D1-4784-BEFA-46A299A381A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18D2740-94A6-4FAC-8B57-C87414811C75}" type="pres">
      <dgm:prSet presAssocID="{44B2E3B0-9908-45E8-9344-6CDA2534D12A}" presName="spacer" presStyleCnt="0"/>
      <dgm:spPr/>
    </dgm:pt>
    <dgm:pt modelId="{8984163B-0CA9-4EE3-9FF0-F3FE19DF4B24}" type="pres">
      <dgm:prSet presAssocID="{E837AAF9-4B77-4CF8-BD05-512D001716F7}" presName="parentText" presStyleLbl="node1" presStyleIdx="3" presStyleCnt="4" custLinFactNeighborX="-11022" custLinFactNeighborY="77046">
        <dgm:presLayoutVars>
          <dgm:chMax val="0"/>
          <dgm:bulletEnabled val="1"/>
        </dgm:presLayoutVars>
      </dgm:prSet>
      <dgm:spPr/>
    </dgm:pt>
  </dgm:ptLst>
  <dgm:cxnLst>
    <dgm:cxn modelId="{F3306D03-F0DC-4C0D-9DD7-37ADEF588245}" type="presOf" srcId="{1FB1BA24-8C56-4707-8B3D-3EE4C0EEB6B0}" destId="{8BEDFF17-7C95-4BC0-BD12-A73CEB15D87D}" srcOrd="0" destOrd="0" presId="urn:microsoft.com/office/officeart/2005/8/layout/vList2"/>
    <dgm:cxn modelId="{C262F527-9992-4F0B-9003-E29632952F30}" type="presOf" srcId="{A8E341EA-FA72-4D47-B1E5-89D70D032720}" destId="{87C607F5-B503-4F83-91A0-2172C3A5112C}" srcOrd="0" destOrd="0" presId="urn:microsoft.com/office/officeart/2005/8/layout/vList2"/>
    <dgm:cxn modelId="{597F1B42-A478-45CA-AAC6-E2A0FE4B49BA}" srcId="{ADC6504D-69AA-495B-A2C5-59D279C23838}" destId="{A8E341EA-FA72-4D47-B1E5-89D70D032720}" srcOrd="1" destOrd="0" parTransId="{625F14E5-A23F-4A19-9334-B39EAA78F7D6}" sibTransId="{98F510ED-8B31-48BD-AF16-6AFC2F72C6E4}"/>
    <dgm:cxn modelId="{8EC5D866-740F-4859-A839-53C4BF2E6CF2}" type="presOf" srcId="{E837AAF9-4B77-4CF8-BD05-512D001716F7}" destId="{8984163B-0CA9-4EE3-9FF0-F3FE19DF4B24}" srcOrd="0" destOrd="0" presId="urn:microsoft.com/office/officeart/2005/8/layout/vList2"/>
    <dgm:cxn modelId="{B90EA375-5075-47F4-8B45-A66434F1A731}" type="presOf" srcId="{53BDE4B4-C4D1-4784-BEFA-46A299A381A1}" destId="{F3C15363-8296-49FE-8A73-720A35B1E956}" srcOrd="0" destOrd="0" presId="urn:microsoft.com/office/officeart/2005/8/layout/vList2"/>
    <dgm:cxn modelId="{3A865681-025E-4886-BA9C-E810105DF02F}" srcId="{ADC6504D-69AA-495B-A2C5-59D279C23838}" destId="{53BDE4B4-C4D1-4784-BEFA-46A299A381A1}" srcOrd="2" destOrd="0" parTransId="{84028427-C9AB-4B1B-BBBD-338549AA57D1}" sibTransId="{44B2E3B0-9908-45E8-9344-6CDA2534D12A}"/>
    <dgm:cxn modelId="{5ACB53D2-DDB3-4586-BBD0-4B2F670A3FF6}" srcId="{ADC6504D-69AA-495B-A2C5-59D279C23838}" destId="{E837AAF9-4B77-4CF8-BD05-512D001716F7}" srcOrd="3" destOrd="0" parTransId="{3736CC4C-C330-4BA8-AD56-C61E0EB4D658}" sibTransId="{38FCD43E-5463-4651-8862-7E0B2BD00801}"/>
    <dgm:cxn modelId="{444B7FDD-3F62-4A89-9E9E-608F1017700B}" type="presOf" srcId="{ADC6504D-69AA-495B-A2C5-59D279C23838}" destId="{22925D0B-1C2D-4C3B-87A9-9F080862DBF5}" srcOrd="0" destOrd="0" presId="urn:microsoft.com/office/officeart/2005/8/layout/vList2"/>
    <dgm:cxn modelId="{43B8A4E9-E5EF-413F-9516-ECA6A4CEDC00}" srcId="{ADC6504D-69AA-495B-A2C5-59D279C23838}" destId="{1FB1BA24-8C56-4707-8B3D-3EE4C0EEB6B0}" srcOrd="0" destOrd="0" parTransId="{21A45D26-F960-4B9B-A46D-3BFC83228E54}" sibTransId="{10E80432-0C71-4930-AA12-72F11FF8F874}"/>
    <dgm:cxn modelId="{599EC1AD-AC8C-4A97-82C3-484FB87CDE5E}" type="presParOf" srcId="{22925D0B-1C2D-4C3B-87A9-9F080862DBF5}" destId="{8BEDFF17-7C95-4BC0-BD12-A73CEB15D87D}" srcOrd="0" destOrd="0" presId="urn:microsoft.com/office/officeart/2005/8/layout/vList2"/>
    <dgm:cxn modelId="{9E9DB8D2-B632-4A00-A739-C80582E0DE91}" type="presParOf" srcId="{22925D0B-1C2D-4C3B-87A9-9F080862DBF5}" destId="{BFD2AB04-B668-4CB6-A41B-6889DA3F3F4F}" srcOrd="1" destOrd="0" presId="urn:microsoft.com/office/officeart/2005/8/layout/vList2"/>
    <dgm:cxn modelId="{DA0B52D9-AFE2-4FEC-A8B4-B79CAF63942E}" type="presParOf" srcId="{22925D0B-1C2D-4C3B-87A9-9F080862DBF5}" destId="{87C607F5-B503-4F83-91A0-2172C3A5112C}" srcOrd="2" destOrd="0" presId="urn:microsoft.com/office/officeart/2005/8/layout/vList2"/>
    <dgm:cxn modelId="{392F4FF7-2166-454A-98E7-6D059FF713A5}" type="presParOf" srcId="{22925D0B-1C2D-4C3B-87A9-9F080862DBF5}" destId="{6C22CD31-E950-45AF-B095-444B4B89186B}" srcOrd="3" destOrd="0" presId="urn:microsoft.com/office/officeart/2005/8/layout/vList2"/>
    <dgm:cxn modelId="{7D57DAAA-66A2-40D2-B78A-755FC1875AF6}" type="presParOf" srcId="{22925D0B-1C2D-4C3B-87A9-9F080862DBF5}" destId="{F3C15363-8296-49FE-8A73-720A35B1E956}" srcOrd="4" destOrd="0" presId="urn:microsoft.com/office/officeart/2005/8/layout/vList2"/>
    <dgm:cxn modelId="{58C5727C-47E3-41DB-B82F-C6CF4A970A18}" type="presParOf" srcId="{22925D0B-1C2D-4C3B-87A9-9F080862DBF5}" destId="{E18D2740-94A6-4FAC-8B57-C87414811C75}" srcOrd="5" destOrd="0" presId="urn:microsoft.com/office/officeart/2005/8/layout/vList2"/>
    <dgm:cxn modelId="{229F0AD6-703E-4C46-81C3-32F2BDCCA906}" type="presParOf" srcId="{22925D0B-1C2D-4C3B-87A9-9F080862DBF5}" destId="{8984163B-0CA9-4EE3-9FF0-F3FE19DF4B24}" srcOrd="6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EDFF17-7C95-4BC0-BD12-A73CEB15D87D}">
      <dsp:nvSpPr>
        <dsp:cNvPr id="0" name=""/>
        <dsp:cNvSpPr/>
      </dsp:nvSpPr>
      <dsp:spPr>
        <a:xfrm>
          <a:off x="0" y="16981"/>
          <a:ext cx="5565744" cy="580320"/>
        </a:xfrm>
        <a:prstGeom prst="roundRect">
          <a:avLst/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>
              <a:solidFill>
                <a:schemeClr val="tx1"/>
              </a:solidFill>
            </a:rPr>
            <a:t>Expensive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28329" y="45310"/>
        <a:ext cx="5509086" cy="523662"/>
      </dsp:txXfrm>
    </dsp:sp>
    <dsp:sp modelId="{87C607F5-B503-4F83-91A0-2172C3A5112C}">
      <dsp:nvSpPr>
        <dsp:cNvPr id="0" name=""/>
        <dsp:cNvSpPr/>
      </dsp:nvSpPr>
      <dsp:spPr>
        <a:xfrm>
          <a:off x="0" y="686581"/>
          <a:ext cx="5565744" cy="580320"/>
        </a:xfrm>
        <a:prstGeom prst="roundRect">
          <a:avLst/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>
              <a:solidFill>
                <a:schemeClr val="tx1"/>
              </a:solidFill>
            </a:rPr>
            <a:t>Negative stigma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28329" y="714910"/>
        <a:ext cx="5509086" cy="523662"/>
      </dsp:txXfrm>
    </dsp:sp>
    <dsp:sp modelId="{F3C15363-8296-49FE-8A73-720A35B1E956}">
      <dsp:nvSpPr>
        <dsp:cNvPr id="0" name=""/>
        <dsp:cNvSpPr/>
      </dsp:nvSpPr>
      <dsp:spPr>
        <a:xfrm>
          <a:off x="0" y="1356181"/>
          <a:ext cx="5565744" cy="580320"/>
        </a:xfrm>
        <a:prstGeom prst="roundRect">
          <a:avLst/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>
              <a:solidFill>
                <a:schemeClr val="tx1"/>
              </a:solidFill>
            </a:rPr>
            <a:t>Lack of access/Lack of information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28329" y="1384510"/>
        <a:ext cx="5509086" cy="523662"/>
      </dsp:txXfrm>
    </dsp:sp>
    <dsp:sp modelId="{8984163B-0CA9-4EE3-9FF0-F3FE19DF4B24}">
      <dsp:nvSpPr>
        <dsp:cNvPr id="0" name=""/>
        <dsp:cNvSpPr/>
      </dsp:nvSpPr>
      <dsp:spPr>
        <a:xfrm>
          <a:off x="0" y="2042762"/>
          <a:ext cx="5565744" cy="580320"/>
        </a:xfrm>
        <a:prstGeom prst="roundRect">
          <a:avLst/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>
              <a:solidFill>
                <a:schemeClr val="tx1"/>
              </a:solidFill>
            </a:rPr>
            <a:t>Lack of self awareness/</a:t>
          </a:r>
          <a:r>
            <a:rPr lang="en-MY" sz="2400" b="0" i="0" kern="1200" dirty="0">
              <a:solidFill>
                <a:schemeClr val="tx1"/>
              </a:solidFill>
            </a:rPr>
            <a:t>Under-diagnosed 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28329" y="2071091"/>
        <a:ext cx="5509086" cy="5236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EDFF17-7C95-4BC0-BD12-A73CEB15D87D}">
      <dsp:nvSpPr>
        <dsp:cNvPr id="0" name=""/>
        <dsp:cNvSpPr/>
      </dsp:nvSpPr>
      <dsp:spPr>
        <a:xfrm>
          <a:off x="0" y="16981"/>
          <a:ext cx="5565744" cy="580320"/>
        </a:xfrm>
        <a:prstGeom prst="roundRect">
          <a:avLst/>
        </a:prstGeom>
        <a:solidFill>
          <a:srgbClr val="FFFF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>
              <a:solidFill>
                <a:schemeClr val="tx1"/>
              </a:solidFill>
            </a:rPr>
            <a:t>Make mental healthcare more affordable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28329" y="45310"/>
        <a:ext cx="5509086" cy="523662"/>
      </dsp:txXfrm>
    </dsp:sp>
    <dsp:sp modelId="{87C607F5-B503-4F83-91A0-2172C3A5112C}">
      <dsp:nvSpPr>
        <dsp:cNvPr id="0" name=""/>
        <dsp:cNvSpPr/>
      </dsp:nvSpPr>
      <dsp:spPr>
        <a:xfrm>
          <a:off x="0" y="686581"/>
          <a:ext cx="5565744" cy="580320"/>
        </a:xfrm>
        <a:prstGeom prst="roundRect">
          <a:avLst/>
        </a:prstGeom>
        <a:solidFill>
          <a:srgbClr val="FFFF99"/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Raise Community Awareness</a:t>
          </a:r>
          <a:endParaRPr lang="en-US" sz="2400" kern="1200" dirty="0">
            <a:solidFill>
              <a:prstClr val="black"/>
            </a:solidFill>
            <a:latin typeface="Calibri" panose="020F0502020204030204"/>
            <a:ea typeface="+mn-ea"/>
            <a:cs typeface="+mn-cs"/>
          </a:endParaRPr>
        </a:p>
      </dsp:txBody>
      <dsp:txXfrm>
        <a:off x="28329" y="714910"/>
        <a:ext cx="5509086" cy="523662"/>
      </dsp:txXfrm>
    </dsp:sp>
    <dsp:sp modelId="{F3C15363-8296-49FE-8A73-720A35B1E956}">
      <dsp:nvSpPr>
        <dsp:cNvPr id="0" name=""/>
        <dsp:cNvSpPr/>
      </dsp:nvSpPr>
      <dsp:spPr>
        <a:xfrm>
          <a:off x="0" y="1356181"/>
          <a:ext cx="5565744" cy="580320"/>
        </a:xfrm>
        <a:prstGeom prst="roundRect">
          <a:avLst/>
        </a:prstGeom>
        <a:solidFill>
          <a:srgbClr val="FFFF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>
              <a:solidFill>
                <a:schemeClr val="tx1"/>
              </a:solidFill>
            </a:rPr>
            <a:t>Make mental healthcare more accessible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28329" y="1384510"/>
        <a:ext cx="5509086" cy="523662"/>
      </dsp:txXfrm>
    </dsp:sp>
    <dsp:sp modelId="{8984163B-0CA9-4EE3-9FF0-F3FE19DF4B24}">
      <dsp:nvSpPr>
        <dsp:cNvPr id="0" name=""/>
        <dsp:cNvSpPr/>
      </dsp:nvSpPr>
      <dsp:spPr>
        <a:xfrm>
          <a:off x="0" y="2042762"/>
          <a:ext cx="5565744" cy="580320"/>
        </a:xfrm>
        <a:prstGeom prst="roundRect">
          <a:avLst/>
        </a:prstGeom>
        <a:solidFill>
          <a:srgbClr val="FFFF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b="0" i="0" kern="1200" dirty="0">
              <a:solidFill>
                <a:schemeClr val="tx1"/>
              </a:solidFill>
            </a:rPr>
            <a:t>Build resilience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28329" y="2071091"/>
        <a:ext cx="5509086" cy="5236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E198C-9DEF-A28E-EDED-98C1560337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31FAD7-BB4F-273C-5C06-B4D31EBA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D3359-065A-3D59-4373-E2A43C83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FC410-979F-DBE1-FCD4-ACFD66260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31EF9-ABC1-DAF0-8659-A2198398D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3540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07680-F97E-411A-F35D-8B912BC05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FE76ED-3103-B354-58E7-ADB51D13C7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4A830-2131-0E39-4B24-470A3A821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CB3C3-470C-28AB-18A4-BC75B97F6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8C378-FAC4-B61A-4C90-1CD07F7F5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13720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AA8C09-9781-09CC-117B-8E53A6E982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7F6D11-410F-F153-2B33-D41086CA83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2EADF-BB57-638A-2BA8-822646EAF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F0EE8-9A75-4A73-D139-BCB60DFAE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BFCB6-B100-E83B-532A-15083997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56884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5B492-DDA3-5C11-D443-6082290C1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03452-4DFE-388A-75A3-ADCFCA79B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A9B14-B688-EB1F-0532-018A49844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A389A-719A-06CB-B664-C7583483C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0C4056-700D-03F0-8614-597D0C27A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3276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8E8BB-66DE-829E-216C-E57607B9E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B8BF1B-A441-D778-940F-CB84BDD53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DA14B-3AAA-34DD-6753-E969DCD92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D73E3-778B-AB82-DA34-61BAAFEF7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9DB99-C14F-397F-4F2D-3B59DA157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52306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703BA-3B8D-B37D-2BC3-DC9C9D03F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0DDAC-62E4-6745-66CC-11346BDB98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062933-B88B-BA3D-8314-058E5402F9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C2C449-397E-826A-8B95-BEFECC812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B529C9-43D2-FB7B-1BE5-50CB0149E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430AA-3367-585E-CC0B-9547FC62B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27552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88C00-5A98-3D0D-B135-BD8BA762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EF5DD-B8EF-721F-759A-047B7635F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343075-F3F9-B0C9-571F-556C6735B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C67917-178B-177F-19B6-2D1E359AB2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C02A8F-FD9D-E56C-32DB-5E5297F3CE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5FA07E-A402-E7F4-6D95-C45E3C491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A3F206-C45A-B5D1-4640-5121D4403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D6B0AA-C2C8-A3DC-C353-8A411DBF7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9590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D9E6D-604D-A04D-E73E-E91201727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6E3BC9-ADF8-5659-7AA7-43D4793E4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C9F8EA-7109-0A58-ABD6-C95DAF670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A4BCC5-EDB2-0A2D-B2C0-08EFD2AF5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80270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3127A5-E843-A83A-3745-92AA47515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EB1148-81EF-A4B9-29B1-5355F3B1B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29872C-BC63-BE4B-8D8E-02962BA34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8650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7C54D-A611-15A1-81F9-75D6BE1E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04F11-FA7B-FC71-73B4-55F9E46A9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3A04A-01F1-C6C0-DC98-5E328AAB52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2E149-5C00-3F39-644E-639066013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727CDB-D1E5-26A0-E128-721D996C4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9C72C-B5B3-7234-BE48-3039687C8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20729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291F0-47F8-BCA2-450F-CBFD76E94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5CB646-63A8-2EDA-FA3B-6DA9FC5618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A520D-D751-5CBA-6F55-655C80397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02E96-AE38-25ED-84C1-1764853B0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73BB2-A834-3DE9-A1AF-F6EFC4CAE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ADC750-8DD3-D68F-E9A7-F97624013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59551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BA58DB-AD4E-21C6-B331-2C05A6EA7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5ACDB-6FDA-5789-5E98-51D4EF3B92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B39FC-FA2D-FFDA-FE6F-44B0CCEC59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04010-2E0D-4E66-8FA2-A81AE8DEEE73}" type="datetimeFigureOut">
              <a:rPr lang="en-MY" smtClean="0"/>
              <a:t>4/6/2022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45A18-680F-9AB7-0D7A-D8D7B74636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6481-30F4-E30F-EC87-A4E0701F0D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EE6A6-0FE4-4F2A-8102-C0BC5F7F467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51865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todayonline.com/singapore/river-valley-high-school-death-sec-4-student-charged-murder-be-remanded-psychiatric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7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diagramLayout" Target="../diagrams/layout2.xml"/><Relationship Id="rId7" Type="http://schemas.openxmlformats.org/officeDocument/2006/relationships/image" Target="../media/image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3C2595-1DBA-A4E6-B361-526BB0B612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9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0DEFB9-341F-69FC-3DE2-6C3F49ACD1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MY" sz="4400" b="1" dirty="0"/>
              <a:t>Stress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9EC422-052D-BAE3-3F28-843D1B51E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endParaRPr lang="en-MY" sz="20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4229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9800FF-4992-F5C8-01EC-CDF3B0451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9300" y="2766218"/>
            <a:ext cx="3073400" cy="1325563"/>
          </a:xfrm>
        </p:spPr>
        <p:txBody>
          <a:bodyPr>
            <a:normAutofit/>
          </a:bodyPr>
          <a:lstStyle/>
          <a:p>
            <a:pPr algn="ctr"/>
            <a:r>
              <a:rPr lang="en-MY" b="1" dirty="0"/>
              <a:t>Project Introduction</a:t>
            </a:r>
          </a:p>
        </p:txBody>
      </p:sp>
    </p:spTree>
    <p:extLst>
      <p:ext uri="{BB962C8B-B14F-4D97-AF65-F5344CB8AC3E}">
        <p14:creationId xmlns:p14="http://schemas.microsoft.com/office/powerpoint/2010/main" val="610689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88204-F108-6255-E366-A7234CE56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b="1" dirty="0"/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62E0B-35E3-7FBF-4007-D0A4D6857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To recap,</a:t>
            </a:r>
          </a:p>
          <a:p>
            <a:pPr lvl="1"/>
            <a:r>
              <a:rPr lang="en-MY" sz="2000" dirty="0"/>
              <a:t>Make mental healthcare more affordable</a:t>
            </a:r>
            <a:endParaRPr lang="en-US" sz="2000" dirty="0"/>
          </a:p>
          <a:p>
            <a:pPr lvl="1"/>
            <a:r>
              <a:rPr lang="en-MY" sz="2000" dirty="0"/>
              <a:t>Raise Community Awareness</a:t>
            </a:r>
            <a:endParaRPr lang="en-US" sz="2000" dirty="0"/>
          </a:p>
          <a:p>
            <a:pPr lvl="1"/>
            <a:r>
              <a:rPr lang="en-MY" sz="2000" dirty="0"/>
              <a:t>Make mental healthcare more accessible</a:t>
            </a:r>
          </a:p>
          <a:p>
            <a:pPr lvl="1"/>
            <a:r>
              <a:rPr lang="en-MY" sz="2000" dirty="0"/>
              <a:t>Build resilience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sz="2000" dirty="0"/>
              <a:t>Online chat room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Connect with user via text message/call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Collect data for future analysis</a:t>
            </a:r>
          </a:p>
          <a:p>
            <a:pPr marL="457200" lvl="1" indent="0">
              <a:buNone/>
            </a:pPr>
            <a:endParaRPr lang="en-US" sz="2000" dirty="0">
              <a:sym typeface="Wingdings" panose="05000000000000000000" pitchFamily="2" charset="2"/>
            </a:endParaRPr>
          </a:p>
          <a:p>
            <a:r>
              <a:rPr lang="en-US" sz="2000" dirty="0">
                <a:sym typeface="Wingdings" panose="05000000000000000000" pitchFamily="2" charset="2"/>
              </a:rPr>
              <a:t>Target audience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Students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Working adults</a:t>
            </a:r>
            <a:endParaRPr lang="en-MY" sz="2000" dirty="0"/>
          </a:p>
        </p:txBody>
      </p:sp>
    </p:spTree>
    <p:extLst>
      <p:ext uri="{BB962C8B-B14F-4D97-AF65-F5344CB8AC3E}">
        <p14:creationId xmlns:p14="http://schemas.microsoft.com/office/powerpoint/2010/main" val="420280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9334D771-7413-8503-B767-22A68A398D5E}"/>
              </a:ext>
            </a:extLst>
          </p:cNvPr>
          <p:cNvSpPr/>
          <p:nvPr/>
        </p:nvSpPr>
        <p:spPr>
          <a:xfrm>
            <a:off x="6710627" y="2172980"/>
            <a:ext cx="2028041" cy="202804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465410D-E75A-7E8F-4E8F-4237B1B5A8B4}"/>
              </a:ext>
            </a:extLst>
          </p:cNvPr>
          <p:cNvSpPr/>
          <p:nvPr/>
        </p:nvSpPr>
        <p:spPr>
          <a:xfrm>
            <a:off x="3441244" y="2172980"/>
            <a:ext cx="2028041" cy="202804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D93469-5888-105B-5B67-BC7BF0064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b="1" dirty="0"/>
              <a:t>Project Introduction</a:t>
            </a:r>
          </a:p>
        </p:txBody>
      </p:sp>
      <p:pic>
        <p:nvPicPr>
          <p:cNvPr id="1026" name="Picture 2" descr="Balloon, chat, conversation, speak Icon in Basic UI 2 - Line">
            <a:extLst>
              <a:ext uri="{FF2B5EF4-FFF2-40B4-BE49-F238E27FC236}">
                <a16:creationId xmlns:a16="http://schemas.microsoft.com/office/drawing/2014/main" id="{B3A68827-5555-5823-B8FF-1F9B842D15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59804" y="2549468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uman head with brain icon, symbol in line style. Vector example image 1">
            <a:extLst>
              <a:ext uri="{FF2B5EF4-FFF2-40B4-BE49-F238E27FC236}">
                <a16:creationId xmlns:a16="http://schemas.microsoft.com/office/drawing/2014/main" id="{220FA1F9-8216-47F8-0A12-EB297CA6B8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9" t="18043" r="30870" b="13313"/>
          <a:stretch/>
        </p:blipFill>
        <p:spPr bwMode="auto">
          <a:xfrm>
            <a:off x="3829172" y="2418247"/>
            <a:ext cx="12192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765AEE2-B041-9F79-2EFE-A84E87E62724}"/>
              </a:ext>
            </a:extLst>
          </p:cNvPr>
          <p:cNvSpPr txBox="1"/>
          <p:nvPr/>
        </p:nvSpPr>
        <p:spPr>
          <a:xfrm>
            <a:off x="3594040" y="4356530"/>
            <a:ext cx="1689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MY" dirty="0">
                <a:sym typeface="Wingdings" panose="05000000000000000000" pitchFamily="2" charset="2"/>
              </a:rPr>
              <a:t>Identify </a:t>
            </a:r>
            <a:r>
              <a:rPr lang="en-MY" i="1" dirty="0">
                <a:sym typeface="Wingdings" panose="05000000000000000000" pitchFamily="2" charset="2"/>
              </a:rPr>
              <a:t>mental health status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AA3717-C216-A703-5104-BAEBE1A23AA4}"/>
              </a:ext>
            </a:extLst>
          </p:cNvPr>
          <p:cNvSpPr txBox="1"/>
          <p:nvPr/>
        </p:nvSpPr>
        <p:spPr>
          <a:xfrm>
            <a:off x="6708566" y="4385526"/>
            <a:ext cx="20280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MY" dirty="0">
                <a:sym typeface="Wingdings" panose="05000000000000000000" pitchFamily="2" charset="2"/>
              </a:rPr>
              <a:t>Measure </a:t>
            </a:r>
            <a:r>
              <a:rPr lang="en-MY" i="1" dirty="0">
                <a:sym typeface="Wingdings" panose="05000000000000000000" pitchFamily="2" charset="2"/>
              </a:rPr>
              <a:t>stress scale </a:t>
            </a:r>
            <a:endParaRPr lang="en-MY" dirty="0">
              <a:sym typeface="Wingdings" panose="05000000000000000000" pitchFamily="2" charset="2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80190EF-4DC3-A328-27AE-EB428EC1C61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67714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8DB1D-007C-31E0-BCC5-7B834DDA7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b="1" dirty="0"/>
              <a:t>Answer the questions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0CDFB-A633-8AD7-937E-85DC3DDDE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8280" cy="4351338"/>
          </a:xfrm>
        </p:spPr>
        <p:txBody>
          <a:bodyPr/>
          <a:lstStyle/>
          <a:p>
            <a:pPr marL="0" indent="0">
              <a:buNone/>
            </a:pPr>
            <a:r>
              <a:rPr lang="en-MY" dirty="0">
                <a:sym typeface="Wingdings" panose="05000000000000000000" pitchFamily="2" charset="2"/>
              </a:rPr>
              <a:t>To </a:t>
            </a:r>
            <a:r>
              <a:rPr lang="en-MY" b="0" i="0" dirty="0">
                <a:effectLst/>
                <a:latin typeface="Inter"/>
              </a:rPr>
              <a:t>predict whether the individual needs treatment based on certain factors </a:t>
            </a:r>
          </a:p>
          <a:p>
            <a:pPr marL="0" indent="0">
              <a:buNone/>
            </a:pPr>
            <a:r>
              <a:rPr lang="en-MY" b="0" i="0" dirty="0">
                <a:effectLst/>
                <a:latin typeface="Inter"/>
              </a:rPr>
              <a:t>-&gt; </a:t>
            </a:r>
            <a:r>
              <a:rPr lang="en-MY" b="0" i="1" dirty="0">
                <a:effectLst/>
                <a:latin typeface="Inter"/>
              </a:rPr>
              <a:t>classifier</a:t>
            </a:r>
          </a:p>
          <a:p>
            <a:pPr marL="0" indent="0">
              <a:buNone/>
            </a:pPr>
            <a:endParaRPr lang="en-MY" i="1" dirty="0">
              <a:latin typeface="Inter"/>
            </a:endParaRPr>
          </a:p>
          <a:p>
            <a:r>
              <a:rPr lang="en-MY" b="0" dirty="0">
                <a:effectLst/>
                <a:latin typeface="Inter"/>
              </a:rPr>
              <a:t>Age, gender, country, race, family history</a:t>
            </a:r>
          </a:p>
          <a:p>
            <a:r>
              <a:rPr lang="en-MY" dirty="0">
                <a:latin typeface="Inter"/>
              </a:rPr>
              <a:t>Work remotely?, company benefits</a:t>
            </a:r>
          </a:p>
          <a:p>
            <a:r>
              <a:rPr lang="en-MY" b="0" dirty="0">
                <a:effectLst/>
                <a:latin typeface="Inter"/>
              </a:rPr>
              <a:t>Attitude</a:t>
            </a:r>
            <a:r>
              <a:rPr lang="en-MY" dirty="0">
                <a:latin typeface="Inter"/>
              </a:rPr>
              <a:t>s towards mental health</a:t>
            </a:r>
            <a:endParaRPr lang="en-MY" b="0" dirty="0">
              <a:effectLst/>
              <a:latin typeface="Inter"/>
            </a:endParaRPr>
          </a:p>
          <a:p>
            <a:pPr marL="0" indent="0">
              <a:buNone/>
            </a:pPr>
            <a:endParaRPr lang="en-MY" i="1" dirty="0">
              <a:latin typeface="Inter"/>
            </a:endParaRPr>
          </a:p>
          <a:p>
            <a:pPr marL="0" indent="0">
              <a:buNone/>
            </a:pPr>
            <a:endParaRPr lang="en-MY" b="0" i="0" dirty="0">
              <a:effectLst/>
              <a:latin typeface="Inter"/>
            </a:endParaRPr>
          </a:p>
          <a:p>
            <a:endParaRPr lang="en-MY" i="1" u="sng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MY" i="1" u="sng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MY" dirty="0">
              <a:sym typeface="Wingdings" panose="05000000000000000000" pitchFamily="2" charset="2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F17FAA6-F1B2-2868-49F0-B9DFBE938435}"/>
              </a:ext>
            </a:extLst>
          </p:cNvPr>
          <p:cNvSpPr/>
          <p:nvPr/>
        </p:nvSpPr>
        <p:spPr>
          <a:xfrm>
            <a:off x="8239363" y="811604"/>
            <a:ext cx="2028041" cy="202804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5" name="Picture 4" descr="Human head with brain icon, symbol in line style. Vector example image 1">
            <a:extLst>
              <a:ext uri="{FF2B5EF4-FFF2-40B4-BE49-F238E27FC236}">
                <a16:creationId xmlns:a16="http://schemas.microsoft.com/office/drawing/2014/main" id="{320AFE57-0518-81F2-E50A-7CE3BA2E2A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9" t="18043" r="30870" b="13313"/>
          <a:stretch/>
        </p:blipFill>
        <p:spPr bwMode="auto">
          <a:xfrm>
            <a:off x="8627291" y="1056871"/>
            <a:ext cx="12192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CE9DB5-68A0-0EDD-AAFE-4BFFA546B8E5}"/>
              </a:ext>
            </a:extLst>
          </p:cNvPr>
          <p:cNvSpPr txBox="1"/>
          <p:nvPr/>
        </p:nvSpPr>
        <p:spPr>
          <a:xfrm>
            <a:off x="8577941" y="2962958"/>
            <a:ext cx="1689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MY" dirty="0">
                <a:sym typeface="Wingdings" panose="05000000000000000000" pitchFamily="2" charset="2"/>
              </a:rPr>
              <a:t>Identify </a:t>
            </a:r>
            <a:r>
              <a:rPr lang="en-MY" i="1" dirty="0">
                <a:sym typeface="Wingdings" panose="05000000000000000000" pitchFamily="2" charset="2"/>
              </a:rPr>
              <a:t>mental health status</a:t>
            </a:r>
          </a:p>
        </p:txBody>
      </p:sp>
    </p:spTree>
    <p:extLst>
      <p:ext uri="{BB962C8B-B14F-4D97-AF65-F5344CB8AC3E}">
        <p14:creationId xmlns:p14="http://schemas.microsoft.com/office/powerpoint/2010/main" val="3014475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A42924-44E1-39BC-E0D2-1F476D664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9053" y="3911902"/>
            <a:ext cx="6005789" cy="18409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3FD806-BE1B-3669-0D41-D1A99A3CC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972" y="1690688"/>
            <a:ext cx="3519948" cy="39999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E2B3967-3EB2-F641-AB25-CCC70150736D}"/>
              </a:ext>
            </a:extLst>
          </p:cNvPr>
          <p:cNvSpPr txBox="1"/>
          <p:nvPr/>
        </p:nvSpPr>
        <p:spPr>
          <a:xfrm>
            <a:off x="5287836" y="1690688"/>
            <a:ext cx="63170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MY" sz="2400" dirty="0"/>
              <a:t>Source: OSMI Mental Health in Tech Survey</a:t>
            </a:r>
          </a:p>
          <a:p>
            <a:endParaRPr lang="en-MY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MY" sz="2400" dirty="0"/>
              <a:t>Data: 1259 rows; 27columns</a:t>
            </a:r>
          </a:p>
          <a:p>
            <a:endParaRPr lang="en-MY" sz="2400" dirty="0"/>
          </a:p>
          <a:p>
            <a:endParaRPr lang="en-MY" sz="2400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FCEBA1FA-859B-8F37-81F7-B9FCD8B75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b="1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4274886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4982F-F287-AF42-F580-00802372D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b="1" dirty="0"/>
              <a:t>Data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5A143-FDF3-6620-3AF5-C244170B4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Clean null value</a:t>
            </a:r>
          </a:p>
          <a:p>
            <a:r>
              <a:rPr lang="en-MY" dirty="0"/>
              <a:t>Drop meaningless column, timestamp, comment </a:t>
            </a:r>
          </a:p>
          <a:p>
            <a:r>
              <a:rPr lang="en-MY" dirty="0"/>
              <a:t>Convert continuous data to integer</a:t>
            </a:r>
          </a:p>
          <a:p>
            <a:r>
              <a:rPr lang="en-MY" dirty="0"/>
              <a:t>Convert categorical data to dummy variables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01C970-9970-4EA5-BAF3-4AF81B4C7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9622" y="1690688"/>
            <a:ext cx="2279256" cy="394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19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A2A822-5A7E-BE32-61A1-D2F046DB4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018" y="847023"/>
            <a:ext cx="3547606" cy="48270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34481C-86FB-1FE3-318E-883C008A8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5691" y="2076261"/>
            <a:ext cx="3029373" cy="135273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F1A980-3987-43C6-AF5F-684F37FAD29C}"/>
              </a:ext>
            </a:extLst>
          </p:cNvPr>
          <p:cNvCxnSpPr>
            <a:cxnSpLocks/>
          </p:cNvCxnSpPr>
          <p:nvPr/>
        </p:nvCxnSpPr>
        <p:spPr>
          <a:xfrm>
            <a:off x="4321743" y="2752630"/>
            <a:ext cx="1337911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D0E9BEE-D6CE-50DC-4AA7-CBF988AF2AC2}"/>
              </a:ext>
            </a:extLst>
          </p:cNvPr>
          <p:cNvSpPr txBox="1"/>
          <p:nvPr/>
        </p:nvSpPr>
        <p:spPr>
          <a:xfrm>
            <a:off x="1074018" y="294811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dirty="0"/>
              <a:t>E</a:t>
            </a:r>
            <a:r>
              <a:rPr lang="en-US" altLang="zh-CN" dirty="0" err="1"/>
              <a:t>xample</a:t>
            </a:r>
            <a:r>
              <a:rPr lang="en-US" altLang="zh-CN" dirty="0"/>
              <a:t> 1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0050155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656D76-8222-B2C2-0F00-9FC5C6D40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5" y="626606"/>
            <a:ext cx="3562847" cy="17147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A940C5-9F33-82F1-7222-DDAC69E58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5815" y="626606"/>
            <a:ext cx="3970438" cy="171473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3C0B088-55DD-43E4-9E43-9B3DA7E64131}"/>
              </a:ext>
            </a:extLst>
          </p:cNvPr>
          <p:cNvCxnSpPr>
            <a:cxnSpLocks/>
          </p:cNvCxnSpPr>
          <p:nvPr/>
        </p:nvCxnSpPr>
        <p:spPr>
          <a:xfrm>
            <a:off x="4758089" y="1578347"/>
            <a:ext cx="1337911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729BAAF-0116-457A-AA38-3AEAF1E3CAB7}"/>
              </a:ext>
            </a:extLst>
          </p:cNvPr>
          <p:cNvSpPr txBox="1"/>
          <p:nvPr/>
        </p:nvSpPr>
        <p:spPr>
          <a:xfrm>
            <a:off x="984235" y="131181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dirty="0"/>
              <a:t>E</a:t>
            </a:r>
            <a:r>
              <a:rPr lang="en-US" altLang="zh-CN" dirty="0" err="1"/>
              <a:t>xample</a:t>
            </a:r>
            <a:r>
              <a:rPr lang="en-US" altLang="zh-CN" dirty="0"/>
              <a:t> 2</a:t>
            </a:r>
            <a:endParaRPr lang="en-MY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9F65E5-6306-200A-559E-F17D83B5D2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7036" y="3327836"/>
            <a:ext cx="1501053" cy="27200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0F8A01-56EC-D2E3-3F98-6D5BBB2B4F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4033" y="3236495"/>
            <a:ext cx="1734505" cy="29027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4AE9CFB-286D-BE0A-6B9C-A18199BDB6F0}"/>
              </a:ext>
            </a:extLst>
          </p:cNvPr>
          <p:cNvSpPr txBox="1"/>
          <p:nvPr/>
        </p:nvSpPr>
        <p:spPr>
          <a:xfrm>
            <a:off x="984235" y="2616420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dirty="0"/>
              <a:t>E</a:t>
            </a:r>
            <a:r>
              <a:rPr lang="en-US" altLang="zh-CN" dirty="0" err="1"/>
              <a:t>xample</a:t>
            </a:r>
            <a:r>
              <a:rPr lang="en-US" altLang="zh-CN" dirty="0"/>
              <a:t> 3</a:t>
            </a:r>
            <a:endParaRPr lang="en-MY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FD905BA-23EF-C3A1-03E1-9CBD3ECD8C6A}"/>
              </a:ext>
            </a:extLst>
          </p:cNvPr>
          <p:cNvCxnSpPr>
            <a:cxnSpLocks/>
          </p:cNvCxnSpPr>
          <p:nvPr/>
        </p:nvCxnSpPr>
        <p:spPr>
          <a:xfrm>
            <a:off x="4745255" y="4560575"/>
            <a:ext cx="1337911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9F9C5295-9F34-9B5B-D0DD-2BD971EF9D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3744" y="3089749"/>
            <a:ext cx="1734505" cy="313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724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EF75E8-269E-0588-5B35-949246915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81" y="377865"/>
            <a:ext cx="5388008" cy="16515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FD7A71-DCB5-81B4-9F22-76D50FEAD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1" y="3370366"/>
            <a:ext cx="10890025" cy="258568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04A36C7-DC43-6EB4-4B80-1C1E60357A77}"/>
              </a:ext>
            </a:extLst>
          </p:cNvPr>
          <p:cNvCxnSpPr>
            <a:cxnSpLocks/>
          </p:cNvCxnSpPr>
          <p:nvPr/>
        </p:nvCxnSpPr>
        <p:spPr>
          <a:xfrm>
            <a:off x="3051209" y="2204186"/>
            <a:ext cx="0" cy="9914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9029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0436078-7EB3-C32B-2398-B9CB77CF8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648" y="1468957"/>
            <a:ext cx="3981782" cy="334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622357-4175-80AF-EE3D-5A6AE90183B3}"/>
              </a:ext>
            </a:extLst>
          </p:cNvPr>
          <p:cNvSpPr txBox="1"/>
          <p:nvPr/>
        </p:nvSpPr>
        <p:spPr>
          <a:xfrm>
            <a:off x="5456899" y="2088682"/>
            <a:ext cx="5467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/>
              <a:t>Model: Logistic Regression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D8A9C7-CD63-D7F9-C469-14256D1F912A}"/>
              </a:ext>
            </a:extLst>
          </p:cNvPr>
          <p:cNvSpPr txBox="1"/>
          <p:nvPr/>
        </p:nvSpPr>
        <p:spPr>
          <a:xfrm>
            <a:off x="5456899" y="2849078"/>
            <a:ext cx="18966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2400" dirty="0"/>
              <a:t>Specificity = 1</a:t>
            </a:r>
          </a:p>
          <a:p>
            <a:r>
              <a:rPr lang="en-MY" sz="2400" dirty="0"/>
              <a:t>Accuracy =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49A106-D57F-3F8A-7060-B87EF84E58BF}"/>
              </a:ext>
            </a:extLst>
          </p:cNvPr>
          <p:cNvSpPr txBox="1"/>
          <p:nvPr/>
        </p:nvSpPr>
        <p:spPr>
          <a:xfrm>
            <a:off x="1249056" y="535306"/>
            <a:ext cx="5467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3600" dirty="0"/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3327519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9800FF-4992-F5C8-01EC-CDF3B0451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9300" y="2766218"/>
            <a:ext cx="3073400" cy="1325563"/>
          </a:xfrm>
        </p:spPr>
        <p:txBody>
          <a:bodyPr/>
          <a:lstStyle/>
          <a:p>
            <a:pPr algn="ctr"/>
            <a:r>
              <a:rPr lang="en-MY" b="1" dirty="0"/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3250126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8DB1D-007C-31E0-BCC5-7B834DDA7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b="1" dirty="0"/>
              <a:t>Tell your story</a:t>
            </a:r>
            <a:endParaRPr lang="en-MY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F17FAA6-F1B2-2868-49F0-B9DFBE938435}"/>
              </a:ext>
            </a:extLst>
          </p:cNvPr>
          <p:cNvSpPr/>
          <p:nvPr/>
        </p:nvSpPr>
        <p:spPr>
          <a:xfrm>
            <a:off x="8239363" y="811604"/>
            <a:ext cx="2028041" cy="202804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F3B7969-8916-D717-7ED1-2435EA22B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8280" cy="4351338"/>
          </a:xfrm>
        </p:spPr>
        <p:txBody>
          <a:bodyPr/>
          <a:lstStyle/>
          <a:p>
            <a:pPr marL="0" indent="0">
              <a:buNone/>
            </a:pPr>
            <a:r>
              <a:rPr lang="en-MY" dirty="0">
                <a:sym typeface="Wingdings" panose="05000000000000000000" pitchFamily="2" charset="2"/>
              </a:rPr>
              <a:t>To </a:t>
            </a:r>
            <a:r>
              <a:rPr lang="en-MY" b="0" i="0" dirty="0">
                <a:effectLst/>
                <a:latin typeface="Inter"/>
              </a:rPr>
              <a:t>predict the stress level based on words</a:t>
            </a:r>
          </a:p>
          <a:p>
            <a:pPr marL="0" indent="0">
              <a:buNone/>
            </a:pPr>
            <a:r>
              <a:rPr lang="en-MY" b="0" i="0" dirty="0">
                <a:effectLst/>
                <a:latin typeface="Inter"/>
              </a:rPr>
              <a:t>-&gt; </a:t>
            </a:r>
            <a:r>
              <a:rPr lang="en-MY" b="0" i="1" dirty="0">
                <a:effectLst/>
                <a:latin typeface="Inter"/>
              </a:rPr>
              <a:t>NLP, classifier</a:t>
            </a:r>
          </a:p>
          <a:p>
            <a:pPr marL="0" indent="0">
              <a:buNone/>
            </a:pPr>
            <a:endParaRPr lang="en-MY" i="1" dirty="0">
              <a:latin typeface="Inter"/>
            </a:endParaRPr>
          </a:p>
          <a:p>
            <a:r>
              <a:rPr lang="en-MY" dirty="0">
                <a:latin typeface="Inter"/>
              </a:rPr>
              <a:t>NLP: To understand, interpret and manipulate human language</a:t>
            </a:r>
          </a:p>
          <a:p>
            <a:r>
              <a:rPr lang="en-MY" dirty="0">
                <a:latin typeface="Inter"/>
              </a:rPr>
              <a:t>Classifier: To measure stress scale</a:t>
            </a:r>
          </a:p>
          <a:p>
            <a:pPr marL="0" indent="0">
              <a:buNone/>
            </a:pPr>
            <a:endParaRPr lang="en-MY" i="1" dirty="0">
              <a:latin typeface="Inter"/>
            </a:endParaRPr>
          </a:p>
          <a:p>
            <a:pPr marL="0" indent="0">
              <a:buNone/>
            </a:pPr>
            <a:endParaRPr lang="en-MY" i="1" dirty="0">
              <a:latin typeface="Inter"/>
            </a:endParaRPr>
          </a:p>
          <a:p>
            <a:pPr marL="0" indent="0">
              <a:buNone/>
            </a:pPr>
            <a:endParaRPr lang="en-MY" b="0" i="0" dirty="0">
              <a:effectLst/>
              <a:latin typeface="Inter"/>
            </a:endParaRPr>
          </a:p>
          <a:p>
            <a:endParaRPr lang="en-MY" i="1" u="sng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MY" i="1" u="sng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MY" dirty="0">
              <a:sym typeface="Wingdings" panose="05000000000000000000" pitchFamily="2" charset="2"/>
            </a:endParaRPr>
          </a:p>
        </p:txBody>
      </p:sp>
      <p:pic>
        <p:nvPicPr>
          <p:cNvPr id="13" name="Picture 2" descr="Balloon, chat, conversation, speak Icon in Basic UI 2 - Line">
            <a:extLst>
              <a:ext uri="{FF2B5EF4-FFF2-40B4-BE49-F238E27FC236}">
                <a16:creationId xmlns:a16="http://schemas.microsoft.com/office/drawing/2014/main" id="{02D06E73-D0AD-26DF-E972-EAF5720F3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8852" y="1215934"/>
            <a:ext cx="1389062" cy="1389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FFFBAA3-E5FF-80AC-E54E-C1B64BC19424}"/>
              </a:ext>
            </a:extLst>
          </p:cNvPr>
          <p:cNvSpPr txBox="1"/>
          <p:nvPr/>
        </p:nvSpPr>
        <p:spPr>
          <a:xfrm>
            <a:off x="8058900" y="3009326"/>
            <a:ext cx="2701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MY" dirty="0">
                <a:sym typeface="Wingdings" panose="05000000000000000000" pitchFamily="2" charset="2"/>
              </a:rPr>
              <a:t>Measure </a:t>
            </a:r>
            <a:r>
              <a:rPr lang="en-MY" i="1" dirty="0">
                <a:sym typeface="Wingdings" panose="05000000000000000000" pitchFamily="2" charset="2"/>
              </a:rPr>
              <a:t>stress scale </a:t>
            </a:r>
            <a:endParaRPr lang="en-MY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73548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78D005-F63E-2511-C573-FFF5400D4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116697" cy="25340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E4021E-A9C0-BAF7-F580-4CB24116BB05}"/>
              </a:ext>
            </a:extLst>
          </p:cNvPr>
          <p:cNvSpPr txBox="1"/>
          <p:nvPr/>
        </p:nvSpPr>
        <p:spPr>
          <a:xfrm>
            <a:off x="924025" y="4567147"/>
            <a:ext cx="39769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MY" sz="2400" dirty="0"/>
              <a:t>Source: Reddit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MY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MY" sz="2400" dirty="0"/>
              <a:t>Data:  2838 rows; 7columns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MY" sz="24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F8F8D2E-4BC8-5A28-5084-3D4356DD9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b="1" dirty="0"/>
              <a:t>Data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1427419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7C53DA-7C1F-697F-CF74-4A3339E4A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b="1" dirty="0"/>
              <a:t>Data pre-processing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4AC1038-7CDE-9DCD-21C1-76A853012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Convert to lover case</a:t>
            </a:r>
          </a:p>
          <a:p>
            <a:r>
              <a:rPr lang="en-MY" dirty="0"/>
              <a:t>Remove special characters</a:t>
            </a:r>
          </a:p>
          <a:p>
            <a:r>
              <a:rPr lang="en-MY" dirty="0"/>
              <a:t>Tokenizing</a:t>
            </a:r>
          </a:p>
          <a:p>
            <a:r>
              <a:rPr lang="en-MY" dirty="0"/>
              <a:t>Lemmatizing/Stemming</a:t>
            </a:r>
          </a:p>
          <a:p>
            <a:r>
              <a:rPr lang="en-MY" dirty="0"/>
              <a:t>Stop word removal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8423CC2-1375-1B54-FE86-5C1619F28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040" y="1027906"/>
            <a:ext cx="5448300" cy="345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84198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AECC20-23CF-B6F1-5BB0-E8395164E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639" y="1074406"/>
            <a:ext cx="4058216" cy="21148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F99B51-E218-BA32-3BB3-CA5B1332D2F3}"/>
              </a:ext>
            </a:extLst>
          </p:cNvPr>
          <p:cNvSpPr txBox="1"/>
          <p:nvPr/>
        </p:nvSpPr>
        <p:spPr>
          <a:xfrm>
            <a:off x="943639" y="58619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MY" b="1" i="0" dirty="0">
                <a:solidFill>
                  <a:srgbClr val="000000"/>
                </a:solidFill>
                <a:effectLst/>
                <a:latin typeface="Helvetica Neue"/>
              </a:rPr>
              <a:t>(a) classify the text, stress-1, non stress-0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50D4FE-50A3-567C-75D9-3EEC766FC347}"/>
              </a:ext>
            </a:extLst>
          </p:cNvPr>
          <p:cNvSpPr txBox="1"/>
          <p:nvPr/>
        </p:nvSpPr>
        <p:spPr>
          <a:xfrm>
            <a:off x="943639" y="3353098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MY" b="1" i="0" dirty="0">
                <a:solidFill>
                  <a:srgbClr val="000000"/>
                </a:solidFill>
                <a:effectLst/>
                <a:latin typeface="Helvetica Neue"/>
              </a:rPr>
              <a:t>(b) predict stress scale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02F2DC8-649E-ED8F-5105-99CCF0183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43" y="4024210"/>
            <a:ext cx="4353533" cy="209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371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5854A-AA3F-5255-5ABE-9A91CD4CB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b="1" dirty="0"/>
              <a:t>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6765-97A9-AD4B-FEE8-9C1FDFE2D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Word embedding technique</a:t>
            </a:r>
          </a:p>
          <a:p>
            <a:r>
              <a:rPr lang="en-MY" dirty="0"/>
              <a:t>Recognize face emotion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FADF999-BA93-F2B8-869D-4AD308FA99E5}"/>
              </a:ext>
            </a:extLst>
          </p:cNvPr>
          <p:cNvSpPr/>
          <p:nvPr/>
        </p:nvSpPr>
        <p:spPr>
          <a:xfrm>
            <a:off x="8484782" y="3382301"/>
            <a:ext cx="2385586" cy="238558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5" name="Picture 6" descr="Smiling Face with Tear on Emojipedia 13.0">
            <a:extLst>
              <a:ext uri="{FF2B5EF4-FFF2-40B4-BE49-F238E27FC236}">
                <a16:creationId xmlns:a16="http://schemas.microsoft.com/office/drawing/2014/main" id="{79F98ED3-EBA4-98AC-A6DC-B0C7EB932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3415" y="3771567"/>
            <a:ext cx="1634553" cy="1634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2089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656C65-48EB-E39E-D5B3-D38E7B092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875" y="233401"/>
            <a:ext cx="4338594" cy="279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95F940F-0083-D3E8-B45C-A86E9A9BB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053" y="233401"/>
            <a:ext cx="4102582" cy="2794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906D9A-A6C5-F0DA-E756-CC5166AD9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1875" y="3500163"/>
            <a:ext cx="3874845" cy="29308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840FE4-16A4-7653-6AF1-65A37661D44E}"/>
              </a:ext>
            </a:extLst>
          </p:cNvPr>
          <p:cNvSpPr txBox="1"/>
          <p:nvPr/>
        </p:nvSpPr>
        <p:spPr>
          <a:xfrm>
            <a:off x="7082320" y="3625879"/>
            <a:ext cx="2743200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MY" sz="1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issue of mental health among school students in Singapore has been thrown into the spotlight following the tragic incident at River Valley High School recently, where a 13-year-old student was allegedly killed by a 16-year-old classmate.</a:t>
            </a:r>
          </a:p>
          <a:p>
            <a:pPr algn="l"/>
            <a:endParaRPr lang="en-MY" sz="1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MY" sz="1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Police investigations revealed that the older teenager — who has been </a:t>
            </a:r>
            <a:r>
              <a:rPr lang="en-MY" sz="1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charged with murder</a:t>
            </a:r>
            <a:r>
              <a:rPr lang="en-MY" sz="1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— had previously attempted suicide in 2019 and was a patient at the Institute of Mental Health (IMH).</a:t>
            </a:r>
          </a:p>
        </p:txBody>
      </p:sp>
    </p:spTree>
    <p:extLst>
      <p:ext uri="{BB962C8B-B14F-4D97-AF65-F5344CB8AC3E}">
        <p14:creationId xmlns:p14="http://schemas.microsoft.com/office/powerpoint/2010/main" val="2330317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38DC11-6BAF-7362-4FAD-4C4F8C071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838" y="918556"/>
            <a:ext cx="4826591" cy="41208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B8B318-4F2A-C5FB-B8E7-176F28382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710" y="995449"/>
            <a:ext cx="5847800" cy="396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668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88C2BD-3041-2A1D-2D2D-5E1AE5F85791}"/>
              </a:ext>
            </a:extLst>
          </p:cNvPr>
          <p:cNvSpPr txBox="1"/>
          <p:nvPr/>
        </p:nvSpPr>
        <p:spPr>
          <a:xfrm>
            <a:off x="898185" y="1516786"/>
            <a:ext cx="7567749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050"/>
            </a:lvl1pPr>
          </a:lstStyle>
          <a:p>
            <a:endParaRPr lang="en-MY" dirty="0"/>
          </a:p>
          <a:p>
            <a:r>
              <a:rPr lang="en-MY" dirty="0"/>
              <a:t>https://www.channelnewsasia.com/commentary/phd-students-mental-health-crisis-stress-anxiety-depression-2429881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B5CA4B-275C-4C77-A91B-B93F827F6C2D}"/>
              </a:ext>
            </a:extLst>
          </p:cNvPr>
          <p:cNvSpPr txBox="1"/>
          <p:nvPr/>
        </p:nvSpPr>
        <p:spPr>
          <a:xfrm>
            <a:off x="898185" y="2082565"/>
            <a:ext cx="6096000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050"/>
            </a:lvl1pPr>
          </a:lstStyle>
          <a:p>
            <a:r>
              <a:rPr lang="en-MY" dirty="0"/>
              <a:t>https://www.channelnewsasia.com/commentary/stress-impact-altruism-more-selfish-brain-2683391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5A697C-246A-BD18-2AE8-55627CAAB81B}"/>
              </a:ext>
            </a:extLst>
          </p:cNvPr>
          <p:cNvSpPr txBox="1"/>
          <p:nvPr/>
        </p:nvSpPr>
        <p:spPr>
          <a:xfrm>
            <a:off x="898185" y="2486762"/>
            <a:ext cx="756774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050"/>
            </a:lvl1pPr>
          </a:lstStyle>
          <a:p>
            <a:r>
              <a:rPr lang="en-MY" dirty="0"/>
              <a:t>https://www.todayonline.com/big-read/big-read-students-silent-cry-help-covid-19-fallout-erodes-parental-and-peer-support-some</a:t>
            </a: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696F76E9-B1D8-31D1-29B9-154A46D9A970}"/>
              </a:ext>
            </a:extLst>
          </p:cNvPr>
          <p:cNvSpPr txBox="1">
            <a:spLocks/>
          </p:cNvSpPr>
          <p:nvPr/>
        </p:nvSpPr>
        <p:spPr>
          <a:xfrm>
            <a:off x="898185" y="671679"/>
            <a:ext cx="10905066" cy="113573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MY" b="1" dirty="0">
                <a:latin typeface="Calibri Light (Headings)"/>
              </a:rPr>
              <a:t>References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23BA19-7586-4207-2381-B941785B7945}"/>
              </a:ext>
            </a:extLst>
          </p:cNvPr>
          <p:cNvSpPr txBox="1"/>
          <p:nvPr/>
        </p:nvSpPr>
        <p:spPr>
          <a:xfrm>
            <a:off x="898185" y="2890959"/>
            <a:ext cx="783771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050" dirty="0"/>
              <a:t>https://www.straitstimes.com/singapore/parenting-education/students-mental-health-always-been-a-priority-says-chan-chun-sing-in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F7C85E-0BF7-0C0A-9839-71F0B32147E2}"/>
              </a:ext>
            </a:extLst>
          </p:cNvPr>
          <p:cNvSpPr txBox="1"/>
          <p:nvPr/>
        </p:nvSpPr>
        <p:spPr>
          <a:xfrm>
            <a:off x="898185" y="3293066"/>
            <a:ext cx="6096000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050"/>
            </a:lvl1pPr>
          </a:lstStyle>
          <a:p>
            <a:r>
              <a:rPr lang="en-MY" dirty="0"/>
              <a:t>https://www.channelnewsasia.com/cna-insider/mental-health-what-schools-doing-help-students-2655911</a:t>
            </a:r>
          </a:p>
        </p:txBody>
      </p:sp>
    </p:spTree>
    <p:extLst>
      <p:ext uri="{BB962C8B-B14F-4D97-AF65-F5344CB8AC3E}">
        <p14:creationId xmlns:p14="http://schemas.microsoft.com/office/powerpoint/2010/main" val="2754621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9800FF-4992-F5C8-01EC-CDF3B0451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9300" y="2766218"/>
            <a:ext cx="3073400" cy="1325563"/>
          </a:xfrm>
        </p:spPr>
        <p:txBody>
          <a:bodyPr/>
          <a:lstStyle/>
          <a:p>
            <a:pPr algn="ctr"/>
            <a:r>
              <a:rPr lang="en-MY" b="1" dirty="0"/>
              <a:t>Problems</a:t>
            </a:r>
          </a:p>
        </p:txBody>
      </p:sp>
    </p:spTree>
    <p:extLst>
      <p:ext uri="{BB962C8B-B14F-4D97-AF65-F5344CB8AC3E}">
        <p14:creationId xmlns:p14="http://schemas.microsoft.com/office/powerpoint/2010/main" val="1629612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8604F48-C903-4334-8263-D71EB802E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52828"/>
            <a:ext cx="10905066" cy="1135737"/>
          </a:xfrm>
        </p:spPr>
        <p:txBody>
          <a:bodyPr>
            <a:normAutofit/>
          </a:bodyPr>
          <a:lstStyle/>
          <a:p>
            <a:r>
              <a:rPr lang="en-MY" b="1" dirty="0">
                <a:latin typeface="Calibri Light (Headings)"/>
              </a:rPr>
              <a:t>Problems</a:t>
            </a:r>
          </a:p>
        </p:txBody>
      </p:sp>
      <p:graphicFrame>
        <p:nvGraphicFramePr>
          <p:cNvPr id="2054" name="Content Placeholder 2">
            <a:extLst>
              <a:ext uri="{FF2B5EF4-FFF2-40B4-BE49-F238E27FC236}">
                <a16:creationId xmlns:a16="http://schemas.microsoft.com/office/drawing/2014/main" id="{DA118A7D-66D5-AB78-0DD5-CA3A72AD25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5118781"/>
              </p:ext>
            </p:extLst>
          </p:nvPr>
        </p:nvGraphicFramePr>
        <p:xfrm>
          <a:off x="643467" y="2004788"/>
          <a:ext cx="5565744" cy="2623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0" name="Picture 2" descr="Driving Under the Influence of Stereotypes: Stigma Consciousness | SPSP">
            <a:extLst>
              <a:ext uri="{FF2B5EF4-FFF2-40B4-BE49-F238E27FC236}">
                <a16:creationId xmlns:a16="http://schemas.microsoft.com/office/drawing/2014/main" id="{32E4BFDB-A20E-4DE7-8E6D-CA5E492AE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73251" y="4125251"/>
            <a:ext cx="6429374" cy="2411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3B0438E-8554-4BC9-AD06-4DF64E458F75}"/>
              </a:ext>
            </a:extLst>
          </p:cNvPr>
          <p:cNvCxnSpPr>
            <a:cxnSpLocks/>
          </p:cNvCxnSpPr>
          <p:nvPr/>
        </p:nvCxnSpPr>
        <p:spPr>
          <a:xfrm>
            <a:off x="643467" y="1419371"/>
            <a:ext cx="100340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3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9800FF-4992-F5C8-01EC-CDF3B0451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9300" y="2766218"/>
            <a:ext cx="3073400" cy="1325563"/>
          </a:xfrm>
        </p:spPr>
        <p:txBody>
          <a:bodyPr/>
          <a:lstStyle/>
          <a:p>
            <a:pPr algn="ctr"/>
            <a:r>
              <a:rPr lang="en-MY" b="1" dirty="0"/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993053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8604F48-C903-4334-8263-D71EB802E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52828"/>
            <a:ext cx="10905066" cy="1135737"/>
          </a:xfrm>
        </p:spPr>
        <p:txBody>
          <a:bodyPr>
            <a:normAutofit/>
          </a:bodyPr>
          <a:lstStyle/>
          <a:p>
            <a:r>
              <a:rPr lang="en-MY" b="1" dirty="0">
                <a:latin typeface="Calibri Light (Headings)"/>
              </a:rPr>
              <a:t>Goals</a:t>
            </a:r>
          </a:p>
        </p:txBody>
      </p:sp>
      <p:graphicFrame>
        <p:nvGraphicFramePr>
          <p:cNvPr id="2054" name="Content Placeholder 2">
            <a:extLst>
              <a:ext uri="{FF2B5EF4-FFF2-40B4-BE49-F238E27FC236}">
                <a16:creationId xmlns:a16="http://schemas.microsoft.com/office/drawing/2014/main" id="{DA118A7D-66D5-AB78-0DD5-CA3A72AD25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3401979"/>
              </p:ext>
            </p:extLst>
          </p:nvPr>
        </p:nvGraphicFramePr>
        <p:xfrm>
          <a:off x="643467" y="2004788"/>
          <a:ext cx="5565744" cy="2623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3B0438E-8554-4BC9-AD06-4DF64E458F75}"/>
              </a:ext>
            </a:extLst>
          </p:cNvPr>
          <p:cNvCxnSpPr>
            <a:cxnSpLocks/>
          </p:cNvCxnSpPr>
          <p:nvPr/>
        </p:nvCxnSpPr>
        <p:spPr>
          <a:xfrm>
            <a:off x="643467" y="1419371"/>
            <a:ext cx="100340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5282D276-8EC5-4878-5425-8A3AE76130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34786" y="3176172"/>
            <a:ext cx="513948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551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402</Words>
  <Application>Microsoft Office PowerPoint</Application>
  <PresentationFormat>Widescreen</PresentationFormat>
  <Paragraphs>95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Calibri Light (Headings)</vt:lpstr>
      <vt:lpstr>Helvetica Neue</vt:lpstr>
      <vt:lpstr>Inter</vt:lpstr>
      <vt:lpstr>Arial</vt:lpstr>
      <vt:lpstr>Calibri</vt:lpstr>
      <vt:lpstr>Calibri Light</vt:lpstr>
      <vt:lpstr>Times New Roman</vt:lpstr>
      <vt:lpstr>Office Theme</vt:lpstr>
      <vt:lpstr>Stress Detection</vt:lpstr>
      <vt:lpstr>Background</vt:lpstr>
      <vt:lpstr>PowerPoint Presentation</vt:lpstr>
      <vt:lpstr>PowerPoint Presentation</vt:lpstr>
      <vt:lpstr>PowerPoint Presentation</vt:lpstr>
      <vt:lpstr>Problems</vt:lpstr>
      <vt:lpstr>Problems</vt:lpstr>
      <vt:lpstr>Goals</vt:lpstr>
      <vt:lpstr>Goals</vt:lpstr>
      <vt:lpstr>Project Introduction</vt:lpstr>
      <vt:lpstr>Project Introduction</vt:lpstr>
      <vt:lpstr>Project Introduction</vt:lpstr>
      <vt:lpstr>Answer the questions</vt:lpstr>
      <vt:lpstr>Data</vt:lpstr>
      <vt:lpstr>Data Pre-processing</vt:lpstr>
      <vt:lpstr>PowerPoint Presentation</vt:lpstr>
      <vt:lpstr>PowerPoint Presentation</vt:lpstr>
      <vt:lpstr>PowerPoint Presentation</vt:lpstr>
      <vt:lpstr>PowerPoint Presentation</vt:lpstr>
      <vt:lpstr>Tell your story</vt:lpstr>
      <vt:lpstr>Data</vt:lpstr>
      <vt:lpstr>Data pre-processing</vt:lpstr>
      <vt:lpstr>PowerPoint Presentation</vt:lpstr>
      <vt:lpstr>Improvement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constancelqw@gmail.com</dc:creator>
  <cp:lastModifiedBy>constancelqw@gmail.com</cp:lastModifiedBy>
  <cp:revision>11</cp:revision>
  <dcterms:created xsi:type="dcterms:W3CDTF">2022-06-02T13:39:54Z</dcterms:created>
  <dcterms:modified xsi:type="dcterms:W3CDTF">2022-06-04T04:43:30Z</dcterms:modified>
</cp:coreProperties>
</file>

<file path=docProps/thumbnail.jpeg>
</file>